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6"/>
  </p:notesMasterIdLst>
  <p:sldIdLst>
    <p:sldId id="322" r:id="rId5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160" userDrawn="1">
          <p15:clr>
            <a:srgbClr val="A4A3A4"/>
          </p15:clr>
        </p15:guide>
        <p15:guide id="3" orient="horz" pos="793" userDrawn="1">
          <p15:clr>
            <a:srgbClr val="A4A3A4"/>
          </p15:clr>
        </p15:guide>
        <p15:guide id="4" orient="horz" pos="5239" userDrawn="1">
          <p15:clr>
            <a:srgbClr val="A4A3A4"/>
          </p15:clr>
        </p15:guide>
        <p15:guide id="5" pos="2001" userDrawn="1">
          <p15:clr>
            <a:srgbClr val="A4A3A4"/>
          </p15:clr>
        </p15:guide>
        <p15:guide id="6" pos="23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9E4D"/>
    <a:srgbClr val="C7AC65"/>
    <a:srgbClr val="F8931A"/>
    <a:srgbClr val="282827"/>
    <a:srgbClr val="666666"/>
    <a:srgbClr val="D9D9D9"/>
    <a:srgbClr val="0A3C5A"/>
    <a:srgbClr val="00B0E6"/>
    <a:srgbClr val="0084AD"/>
    <a:srgbClr val="367E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039" autoAdjust="0"/>
    <p:restoredTop sz="94284" autoAdjust="0"/>
  </p:normalViewPr>
  <p:slideViewPr>
    <p:cSldViewPr snapToGrid="0">
      <p:cViewPr>
        <p:scale>
          <a:sx n="92" d="100"/>
          <a:sy n="92" d="100"/>
        </p:scale>
        <p:origin x="2464" y="-40"/>
      </p:cViewPr>
      <p:guideLst>
        <p:guide pos="2160"/>
        <p:guide orient="horz" pos="793"/>
        <p:guide orient="horz" pos="5239"/>
        <p:guide pos="2001"/>
        <p:guide pos="23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120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2.png>
</file>

<file path=ppt/media/image3.png>
</file>

<file path=ppt/media/image4.sv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A9518-A6F0-41B7-BAA2-12C228E5F127}" type="datetimeFigureOut">
              <a:rPr lang="en-US" smtClean="0"/>
              <a:t>5/3/21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D8F627-D2E9-4B61-95B4-541160A89C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36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4563071" cy="9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187603" y="4001500"/>
            <a:ext cx="3582388" cy="683029"/>
          </a:xfrm>
          <a:noFill/>
        </p:spPr>
        <p:txBody>
          <a:bodyPr anchor="t"/>
          <a:lstStyle>
            <a:lvl1pPr>
              <a:lnSpc>
                <a:spcPts val="1913"/>
              </a:lnSpc>
              <a:tabLst>
                <a:tab pos="161628" algn="l"/>
              </a:tabLst>
              <a:defRPr sz="1800" b="1" i="0" cap="all" baseline="0">
                <a:solidFill>
                  <a:schemeClr val="accent2"/>
                </a:solidFill>
                <a:latin typeface="Gotham HTF Black" pitchFamily="2" charset="77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3190639" y="4693524"/>
            <a:ext cx="3576314" cy="487680"/>
          </a:xfrm>
        </p:spPr>
        <p:txBody>
          <a:bodyPr>
            <a:noAutofit/>
          </a:bodyPr>
          <a:lstStyle>
            <a:lvl1pPr marL="0" indent="0">
              <a:buNone/>
              <a:defRPr sz="1013" b="0" i="0" cap="all" baseline="0">
                <a:solidFill>
                  <a:schemeClr val="bg1"/>
                </a:solidFill>
                <a:latin typeface="Gotham HTF Book" pitchFamily="2" charset="77"/>
              </a:defRPr>
            </a:lvl1pPr>
            <a:lvl2pPr marL="97334" indent="0">
              <a:buNone/>
              <a:defRPr sz="900" b="0">
                <a:latin typeface="+mn-lt"/>
              </a:defRPr>
            </a:lvl2pPr>
            <a:lvl3pPr marL="223242" indent="0">
              <a:buNone/>
              <a:defRPr sz="900" b="0">
                <a:latin typeface="+mn-lt"/>
              </a:defRPr>
            </a:lvl3pPr>
            <a:lvl4pPr marL="354509" indent="0">
              <a:buNone/>
              <a:defRPr sz="900" b="0">
                <a:latin typeface="+mn-lt"/>
              </a:defRPr>
            </a:lvl4pPr>
            <a:lvl5pPr marL="480417" indent="0">
              <a:buNone/>
              <a:defRPr sz="900" b="0">
                <a:latin typeface="+mn-lt"/>
              </a:defRPr>
            </a:lvl5pPr>
          </a:lstStyle>
          <a:p>
            <a:pPr lvl="0"/>
            <a:r>
              <a:rPr lang="en-US" dirty="0"/>
              <a:t>Subtitle / Date goes here</a:t>
            </a:r>
          </a:p>
        </p:txBody>
      </p:sp>
    </p:spTree>
    <p:extLst>
      <p:ext uri="{BB962C8B-B14F-4D97-AF65-F5344CB8AC3E}">
        <p14:creationId xmlns:p14="http://schemas.microsoft.com/office/powerpoint/2010/main" val="253677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68FCA-151F-C541-9AD2-E23FD7048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A8EC8-0597-8D46-A3D6-14301C74E0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1BC0-C4E4-1248-9539-942F5F23DC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19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_ withtitle_long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96863" y="1820864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>
            <a:lvl2pPr marL="97334" indent="-97334">
              <a:spcBef>
                <a:spcPts val="338"/>
              </a:spcBef>
              <a:defRPr/>
            </a:lvl2pPr>
            <a:lvl3pPr marL="227707" indent="-97334">
              <a:defRPr/>
            </a:lvl3pPr>
            <a:lvl4pPr marL="351830" indent="-91976">
              <a:defRPr/>
            </a:lvl4pPr>
            <a:lvl5pPr marL="482203" indent="-98227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4"/>
            <a:ext cx="6264276" cy="480432"/>
          </a:xfrm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1361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3"/>
            <a:ext cx="6264276" cy="477463"/>
          </a:xfrm>
          <a:noFill/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48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862" y="468313"/>
            <a:ext cx="6264277" cy="475615"/>
          </a:xfrm>
          <a:prstGeom prst="rect">
            <a:avLst/>
          </a:prstGeom>
          <a:noFill/>
        </p:spPr>
        <p:txBody>
          <a:bodyPr vert="horz" lIns="72000" tIns="54000" rIns="72000" bIns="36000" rtlCol="0" anchor="b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863" y="1820863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214909" y="877824"/>
            <a:ext cx="6428184" cy="73152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990FB-0950-7A4B-B2F5-4CF2AB113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242659" y="853156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91">
                <a:solidFill>
                  <a:schemeClr val="bg1"/>
                </a:solidFill>
              </a:defRPr>
            </a:lvl1pPr>
          </a:lstStyle>
          <a:p>
            <a:fld id="{01EC1BC0-C4E4-1248-9539-942F5F23DC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053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1" r:id="rId2"/>
    <p:sldLayoutId id="2147483679" r:id="rId3"/>
    <p:sldLayoutId id="2147483680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lang="en-US" sz="1800" b="1" i="0" kern="1200" cap="all" baseline="0" dirty="0">
          <a:solidFill>
            <a:schemeClr val="accent2"/>
          </a:solidFill>
          <a:latin typeface="Gotham HTF Black" pitchFamily="2" charset="77"/>
          <a:ea typeface="+mj-ea"/>
          <a:cs typeface="Arial" pitchFamily="34" charset="0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675"/>
        </a:spcBef>
        <a:spcAft>
          <a:spcPts val="169"/>
        </a:spcAft>
        <a:buClr>
          <a:schemeClr val="tx1"/>
        </a:buClr>
        <a:buSzPct val="100000"/>
        <a:buFont typeface="Arial" panose="020B0604020202020204" pitchFamily="34" charset="0"/>
        <a:buNone/>
        <a:defRPr sz="112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1pPr>
      <a:lvl2pPr marL="97334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1013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2pPr>
      <a:lvl3pPr marL="227707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SzPct val="112000"/>
        <a:buFont typeface="Arial" panose="020B0604020202020204" pitchFamily="34" charset="0"/>
        <a:buChar char="◦"/>
        <a:defRPr sz="900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3pPr>
      <a:lvl4pPr marL="351830" indent="-91976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788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4pPr>
      <a:lvl5pPr marL="482203" indent="-98227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-"/>
        <a:defRPr sz="67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5pPr>
      <a:lvl6pPr marL="141446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userDrawn="1">
          <p15:clr>
            <a:srgbClr val="F26B43"/>
          </p15:clr>
        </p15:guide>
        <p15:guide id="3" pos="4320" userDrawn="1">
          <p15:clr>
            <a:srgbClr val="F26B43"/>
          </p15:clr>
        </p15:guide>
        <p15:guide id="4" pos="476" userDrawn="1">
          <p15:clr>
            <a:srgbClr val="F26B43"/>
          </p15:clr>
        </p15:guide>
        <p15:guide id="5" pos="961" userDrawn="1">
          <p15:clr>
            <a:srgbClr val="F26B43"/>
          </p15:clr>
        </p15:guide>
        <p15:guide id="6" pos="1446" userDrawn="1">
          <p15:clr>
            <a:srgbClr val="F26B43"/>
          </p15:clr>
        </p15:guide>
        <p15:guide id="7" pos="1918" userDrawn="1">
          <p15:clr>
            <a:srgbClr val="F26B43"/>
          </p15:clr>
        </p15:guide>
        <p15:guide id="8" pos="2415" userDrawn="1">
          <p15:clr>
            <a:srgbClr val="F26B43"/>
          </p15:clr>
        </p15:guide>
        <p15:guide id="9" pos="2874" userDrawn="1">
          <p15:clr>
            <a:srgbClr val="F26B43"/>
          </p15:clr>
        </p15:guide>
        <p15:guide id="10" pos="3359" userDrawn="1">
          <p15:clr>
            <a:srgbClr val="F26B43"/>
          </p15:clr>
        </p15:guide>
        <p15:guide id="11" pos="3844" userDrawn="1">
          <p15:clr>
            <a:srgbClr val="F26B43"/>
          </p15:clr>
        </p15:guide>
        <p15:guide id="12" orient="horz" pos="1147" userDrawn="1">
          <p15:clr>
            <a:srgbClr val="F26B43"/>
          </p15:clr>
        </p15:guide>
        <p15:guide id="13" orient="horz" pos="2305" userDrawn="1">
          <p15:clr>
            <a:srgbClr val="F26B43"/>
          </p15:clr>
        </p15:guide>
        <p15:guide id="14" orient="horz" pos="3455" userDrawn="1">
          <p15:clr>
            <a:srgbClr val="F26B43"/>
          </p15:clr>
        </p15:guide>
        <p15:guide id="15" orient="horz" pos="4604" userDrawn="1">
          <p15:clr>
            <a:srgbClr val="F26B43"/>
          </p15:clr>
        </p15:guide>
        <p15:guide id="16" orient="horz" pos="5760" userDrawn="1">
          <p15:clr>
            <a:srgbClr val="F26B43"/>
          </p15:clr>
        </p15:guide>
        <p15:guide id="17" orient="horz" userDrawn="1">
          <p15:clr>
            <a:srgbClr val="F26B43"/>
          </p15:clr>
        </p15:guide>
        <p15:guide id="18" orient="horz" pos="544" userDrawn="1">
          <p15:clr>
            <a:srgbClr val="F26B43"/>
          </p15:clr>
        </p15:guide>
        <p15:guide id="19" pos="187" userDrawn="1">
          <p15:clr>
            <a:srgbClr val="F26B43"/>
          </p15:clr>
        </p15:guide>
        <p15:guide id="20" pos="4133" userDrawn="1">
          <p15:clr>
            <a:srgbClr val="F26B43"/>
          </p15:clr>
        </p15:guide>
        <p15:guide id="21" orient="horz" pos="5443" userDrawn="1">
          <p15:clr>
            <a:srgbClr val="F26B43"/>
          </p15:clr>
        </p15:guide>
        <p15:guide id="22" orient="horz" pos="29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microsoft.com/office/2007/relationships/hdphoto" Target="../media/hdphoto1.wdp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98">
            <a:extLst>
              <a:ext uri="{FF2B5EF4-FFF2-40B4-BE49-F238E27FC236}">
                <a16:creationId xmlns:a16="http://schemas.microsoft.com/office/drawing/2014/main" id="{66DEE973-9A92-1746-882A-3E287E9F9E6B}"/>
              </a:ext>
            </a:extLst>
          </p:cNvPr>
          <p:cNvSpPr/>
          <p:nvPr/>
        </p:nvSpPr>
        <p:spPr>
          <a:xfrm>
            <a:off x="-9640" y="8053137"/>
            <a:ext cx="6867640" cy="110092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28" name="Picture 127" descr="A picture containing person, person, wearing, glasses&#10;&#10;Description automatically generated">
            <a:extLst>
              <a:ext uri="{FF2B5EF4-FFF2-40B4-BE49-F238E27FC236}">
                <a16:creationId xmlns:a16="http://schemas.microsoft.com/office/drawing/2014/main" id="{F03E8D1C-18A1-F647-9A9B-8D4F5C2439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06" y="8283313"/>
            <a:ext cx="432182" cy="432182"/>
          </a:xfrm>
          <a:prstGeom prst="ellipse">
            <a:avLst/>
          </a:prstGeom>
        </p:spPr>
      </p:pic>
      <p:sp>
        <p:nvSpPr>
          <p:cNvPr id="102" name="Rectangle 101">
            <a:extLst>
              <a:ext uri="{FF2B5EF4-FFF2-40B4-BE49-F238E27FC236}">
                <a16:creationId xmlns:a16="http://schemas.microsoft.com/office/drawing/2014/main" id="{F7DFF9EF-C498-424F-BE92-C242CBB81A82}"/>
              </a:ext>
            </a:extLst>
          </p:cNvPr>
          <p:cNvSpPr/>
          <p:nvPr/>
        </p:nvSpPr>
        <p:spPr>
          <a:xfrm>
            <a:off x="-9640" y="8981995"/>
            <a:ext cx="6867640" cy="172068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1E04789E-82FB-5D49-A0D3-B59463536AC1}"/>
              </a:ext>
            </a:extLst>
          </p:cNvPr>
          <p:cNvSpPr/>
          <p:nvPr/>
        </p:nvSpPr>
        <p:spPr>
          <a:xfrm>
            <a:off x="398753" y="8958813"/>
            <a:ext cx="602937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EC210501 – EIOU one pager v01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BE75224E-02EB-5D4B-BF9A-59CE3C21FDF7}"/>
              </a:ext>
            </a:extLst>
          </p:cNvPr>
          <p:cNvSpPr/>
          <p:nvPr/>
        </p:nvSpPr>
        <p:spPr>
          <a:xfrm>
            <a:off x="1116324" y="8428186"/>
            <a:ext cx="198914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@</a:t>
            </a:r>
            <a:r>
              <a:rPr kumimoji="0" lang="en-GB" sz="105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MiltonFFreeman</a:t>
            </a:r>
            <a:endParaRPr kumimoji="0" lang="en-GB" sz="10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HTF Book" pitchFamily="2" charset="77"/>
              <a:ea typeface="+mn-ea"/>
              <a:cs typeface="Arial" pitchFamily="34" charset="0"/>
            </a:endParaRPr>
          </a:p>
        </p:txBody>
      </p:sp>
      <p:pic>
        <p:nvPicPr>
          <p:cNvPr id="111" name="Picture 110" descr="Shape&#10;&#10;Description automatically generated with low confidence">
            <a:extLst>
              <a:ext uri="{FF2B5EF4-FFF2-40B4-BE49-F238E27FC236}">
                <a16:creationId xmlns:a16="http://schemas.microsoft.com/office/drawing/2014/main" id="{8847B684-A6EB-104C-9DFB-F99915F270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421" y="8428186"/>
            <a:ext cx="276999" cy="276999"/>
          </a:xfrm>
          <a:prstGeom prst="rect">
            <a:avLst/>
          </a:prstGeom>
        </p:spPr>
      </p:pic>
      <p:sp>
        <p:nvSpPr>
          <p:cNvPr id="114" name="Rectangle 113">
            <a:extLst>
              <a:ext uri="{FF2B5EF4-FFF2-40B4-BE49-F238E27FC236}">
                <a16:creationId xmlns:a16="http://schemas.microsoft.com/office/drawing/2014/main" id="{7A968D75-40EA-064E-A21A-3BB109061CD1}"/>
              </a:ext>
            </a:extLst>
          </p:cNvPr>
          <p:cNvSpPr/>
          <p:nvPr/>
        </p:nvSpPr>
        <p:spPr>
          <a:xfrm>
            <a:off x="845671" y="8236725"/>
            <a:ext cx="225229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>
                <a:tab pos="361950" algn="l"/>
                <a:tab pos="895350" algn="ctr"/>
              </a:tabLst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Milton F Freeman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C3C6F8B6-FF1F-884F-AB39-153529C239D3}"/>
              </a:ext>
            </a:extLst>
          </p:cNvPr>
          <p:cNvSpPr/>
          <p:nvPr/>
        </p:nvSpPr>
        <p:spPr>
          <a:xfrm>
            <a:off x="3285379" y="8382809"/>
            <a:ext cx="225229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>
                <a:tab pos="361950" algn="l"/>
                <a:tab pos="895350" algn="ctr"/>
              </a:tabLst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https://</a:t>
            </a:r>
            <a:r>
              <a:rPr kumimoji="0" lang="en-GB" sz="105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eiou.epic.tech</a:t>
            </a:r>
            <a:endParaRPr kumimoji="0" lang="en-GB" sz="10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HTF Book" pitchFamily="2" charset="77"/>
              <a:ea typeface="+mn-ea"/>
              <a:cs typeface="Arial" pitchFamily="34" charset="0"/>
            </a:endParaRPr>
          </a:p>
        </p:txBody>
      </p:sp>
      <p:pic>
        <p:nvPicPr>
          <p:cNvPr id="116" name="Graphic 115">
            <a:extLst>
              <a:ext uri="{FF2B5EF4-FFF2-40B4-BE49-F238E27FC236}">
                <a16:creationId xmlns:a16="http://schemas.microsoft.com/office/drawing/2014/main" id="{3FBEAD3A-FA86-194C-BA5E-A752EE940B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648703" y="8109265"/>
            <a:ext cx="808698" cy="80869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C794B1A-FEE8-3246-B8DF-3DDFE7C9007E}"/>
              </a:ext>
            </a:extLst>
          </p:cNvPr>
          <p:cNvSpPr/>
          <p:nvPr/>
        </p:nvSpPr>
        <p:spPr>
          <a:xfrm>
            <a:off x="296863" y="3842675"/>
            <a:ext cx="6264275" cy="202348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Aft>
                <a:spcPts val="300"/>
              </a:spcAft>
            </a:pPr>
            <a:endParaRPr lang="en-US" sz="1400" dirty="0" err="1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1F869A-BF6E-B242-9BD9-26F1952DA973}"/>
              </a:ext>
            </a:extLst>
          </p:cNvPr>
          <p:cNvSpPr/>
          <p:nvPr/>
        </p:nvSpPr>
        <p:spPr>
          <a:xfrm>
            <a:off x="0" y="1316"/>
            <a:ext cx="6858000" cy="1236306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Aft>
                <a:spcPts val="300"/>
              </a:spcAft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BEC1689-D283-8D44-9214-5E8508179BDA}"/>
              </a:ext>
            </a:extLst>
          </p:cNvPr>
          <p:cNvSpPr/>
          <p:nvPr/>
        </p:nvSpPr>
        <p:spPr>
          <a:xfrm>
            <a:off x="398754" y="1784346"/>
            <a:ext cx="6029379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200" dirty="0">
                <a:latin typeface="Gotham HTF Book" pitchFamily="2" charset="77"/>
                <a:cs typeface="Arial" pitchFamily="34" charset="0"/>
              </a:rPr>
              <a:t>Epicenter IOU (EIOU) is a callable zero-coupon perpetual bearer bond. Each EIOU token will, upon call, pay $1 worth of EUSD.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200" dirty="0">
                <a:latin typeface="Gotham HTF Book" pitchFamily="2" charset="77"/>
                <a:cs typeface="Arial" pitchFamily="34" charset="0"/>
              </a:rPr>
              <a:t>Epicenter DAO, as per its treasury policy sets aside a portion of fee income to redeem outstanding bond tokens on a monthly basis.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200" dirty="0">
                <a:latin typeface="Gotham HTF Book" pitchFamily="2" charset="77"/>
                <a:cs typeface="Arial" pitchFamily="34" charset="0"/>
              </a:rPr>
              <a:t>In order to establish healthy and sustainable long-term credit markets, it is necessary to establish a “risk-free” rate of return benchmark. Epicenter DAO is determined to establish a sterling credit rating and reputation for solidity.</a:t>
            </a:r>
          </a:p>
        </p:txBody>
      </p:sp>
      <p:pic>
        <p:nvPicPr>
          <p:cNvPr id="83" name="Picture 82">
            <a:extLst>
              <a:ext uri="{FF2B5EF4-FFF2-40B4-BE49-F238E27FC236}">
                <a16:creationId xmlns:a16="http://schemas.microsoft.com/office/drawing/2014/main" id="{407C1EFD-6FC6-8740-A239-A565BA0CCD6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2492" y="271708"/>
            <a:ext cx="939940" cy="657958"/>
          </a:xfrm>
          <a:prstGeom prst="rect">
            <a:avLst/>
          </a:prstGeom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5D8EB37B-2FC7-DD48-BD59-AD7092FEB524}"/>
              </a:ext>
            </a:extLst>
          </p:cNvPr>
          <p:cNvSpPr/>
          <p:nvPr/>
        </p:nvSpPr>
        <p:spPr>
          <a:xfrm>
            <a:off x="404672" y="6458246"/>
            <a:ext cx="41578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600" dirty="0">
                <a:latin typeface="Gotham HTF Book" pitchFamily="2" charset="77"/>
                <a:cs typeface="Arial" pitchFamily="34" charset="0"/>
              </a:rPr>
              <a:t>Learn more about the construction of a decentralized trustless yield curve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EE21A59-E7BD-714E-98AC-A825E17D9EE0}"/>
              </a:ext>
            </a:extLst>
          </p:cNvPr>
          <p:cNvSpPr txBox="1"/>
          <p:nvPr/>
        </p:nvSpPr>
        <p:spPr bwMode="auto">
          <a:xfrm>
            <a:off x="398754" y="1417060"/>
            <a:ext cx="169704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>
              <a:spcAft>
                <a:spcPts val="300"/>
              </a:spcAft>
            </a:pPr>
            <a:r>
              <a:rPr lang="en-US" sz="1200" b="1" dirty="0">
                <a:solidFill>
                  <a:schemeClr val="accent2"/>
                </a:solidFill>
                <a:latin typeface="Gotham HTF Black" pitchFamily="2" charset="77"/>
              </a:rPr>
              <a:t>WHAT IS IT?</a:t>
            </a:r>
            <a:endParaRPr lang="en-US" sz="1200" b="1" dirty="0">
              <a:solidFill>
                <a:srgbClr val="FF0000"/>
              </a:solidFill>
              <a:latin typeface="Gotham HTF Black" pitchFamily="2" charset="77"/>
            </a:endParaRPr>
          </a:p>
        </p:txBody>
      </p:sp>
      <p:pic>
        <p:nvPicPr>
          <p:cNvPr id="101" name="Picture 100" descr="Shape&#10;&#10;Description automatically generated with medium confidence">
            <a:extLst>
              <a:ext uri="{FF2B5EF4-FFF2-40B4-BE49-F238E27FC236}">
                <a16:creationId xmlns:a16="http://schemas.microsoft.com/office/drawing/2014/main" id="{90B3CFA3-2661-C84F-B5F7-7928B2DBE0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967" y="4131956"/>
            <a:ext cx="1440170" cy="1436681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F5D8F1B2-8420-4C4D-99D1-836E70FC852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67" t="33317" r="17952" b="35045"/>
          <a:stretch/>
        </p:blipFill>
        <p:spPr>
          <a:xfrm>
            <a:off x="420268" y="289045"/>
            <a:ext cx="1605393" cy="755768"/>
          </a:xfrm>
          <a:prstGeom prst="rect">
            <a:avLst/>
          </a:prstGeom>
        </p:spPr>
      </p:pic>
      <p:pic>
        <p:nvPicPr>
          <p:cNvPr id="13" name="Picture 12" descr="A picture containing website&#10;&#10;Description automatically generated">
            <a:extLst>
              <a:ext uri="{FF2B5EF4-FFF2-40B4-BE49-F238E27FC236}">
                <a16:creationId xmlns:a16="http://schemas.microsoft.com/office/drawing/2014/main" id="{7FE2A215-8391-A847-9322-8CCBC09482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62" y="3988796"/>
            <a:ext cx="2339281" cy="17279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73F7F8A-8C7B-244C-B2CC-7D498160BB66}"/>
              </a:ext>
            </a:extLst>
          </p:cNvPr>
          <p:cNvSpPr txBox="1"/>
          <p:nvPr/>
        </p:nvSpPr>
        <p:spPr bwMode="auto">
          <a:xfrm>
            <a:off x="2894571" y="4300579"/>
            <a:ext cx="1515158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 anchor="t" anchorCtr="0">
            <a:spAutoFit/>
          </a:bodyPr>
          <a:lstStyle/>
          <a:p>
            <a:pPr fontAlgn="b">
              <a:spcAft>
                <a:spcPts val="300"/>
              </a:spcAft>
            </a:pPr>
            <a:r>
              <a:rPr lang="en-US" sz="6000" b="1" dirty="0">
                <a:latin typeface="Gotham HTF Black" pitchFamily="2" charset="77"/>
                <a:cs typeface="Arial" pitchFamily="34" charset="0"/>
              </a:rPr>
              <a:t>=$1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953D0B4-053B-3E4C-BC1E-74A5A9714137}"/>
              </a:ext>
            </a:extLst>
          </p:cNvPr>
          <p:cNvSpPr txBox="1"/>
          <p:nvPr/>
        </p:nvSpPr>
        <p:spPr bwMode="auto">
          <a:xfrm>
            <a:off x="4322200" y="4623533"/>
            <a:ext cx="1010213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 anchor="t" anchorCtr="0">
            <a:spAutoFit/>
          </a:bodyPr>
          <a:lstStyle/>
          <a:p>
            <a:pPr fontAlgn="b">
              <a:spcAft>
                <a:spcPts val="300"/>
              </a:spcAft>
            </a:pPr>
            <a:r>
              <a:rPr lang="en-US" sz="1100" dirty="0">
                <a:latin typeface="Gotham HTF Book" pitchFamily="2" charset="77"/>
                <a:cs typeface="Arial" pitchFamily="34" charset="0"/>
              </a:rPr>
              <a:t>of EUSD</a:t>
            </a:r>
            <a:br>
              <a:rPr lang="en-US" sz="1100" dirty="0">
                <a:latin typeface="Gotham HTF Book" pitchFamily="2" charset="77"/>
                <a:cs typeface="Arial" pitchFamily="34" charset="0"/>
              </a:rPr>
            </a:br>
            <a:r>
              <a:rPr lang="en-US" sz="1100" dirty="0">
                <a:latin typeface="Gotham HTF Book" pitchFamily="2" charset="77"/>
                <a:cs typeface="Arial" pitchFamily="34" charset="0"/>
              </a:rPr>
              <a:t>at Maturity*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D9DC85-1541-CF4C-A929-60BC0A4F7EAF}"/>
              </a:ext>
            </a:extLst>
          </p:cNvPr>
          <p:cNvSpPr/>
          <p:nvPr/>
        </p:nvSpPr>
        <p:spPr>
          <a:xfrm>
            <a:off x="1652480" y="7083397"/>
            <a:ext cx="14430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>
                <a:latin typeface="Gotham HTF Book" pitchFamily="2" charset="77"/>
                <a:cs typeface="Arial" pitchFamily="34" charset="0"/>
              </a:rPr>
              <a:t>@</a:t>
            </a:r>
            <a:r>
              <a:rPr lang="en-GB" sz="1600" dirty="0" err="1">
                <a:latin typeface="Gotham HTF Book" pitchFamily="2" charset="77"/>
                <a:cs typeface="Arial" pitchFamily="34" charset="0"/>
              </a:rPr>
              <a:t>FreemanU</a:t>
            </a:r>
            <a:endParaRPr lang="en-US" sz="1600" dirty="0"/>
          </a:p>
        </p:txBody>
      </p:sp>
      <p:pic>
        <p:nvPicPr>
          <p:cNvPr id="119" name="Picture 118" descr="Shape&#10;&#10;Description automatically generated with low confidence">
            <a:extLst>
              <a:ext uri="{FF2B5EF4-FFF2-40B4-BE49-F238E27FC236}">
                <a16:creationId xmlns:a16="http://schemas.microsoft.com/office/drawing/2014/main" id="{E1D2C145-248A-D349-9F9D-592F2C60C75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704" y="7043021"/>
            <a:ext cx="475767" cy="475767"/>
          </a:xfrm>
          <a:prstGeom prst="rect">
            <a:avLst/>
          </a:prstGeom>
        </p:spPr>
      </p:pic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9CC790B5-EBFA-584D-B753-87C7A6DD22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559" y="5998639"/>
            <a:ext cx="1806227" cy="1817331"/>
          </a:xfrm>
          <a:prstGeom prst="rect">
            <a:avLst/>
          </a:prstGeom>
        </p:spPr>
      </p:pic>
      <p:sp>
        <p:nvSpPr>
          <p:cNvPr id="125" name="Rectangle 124">
            <a:extLst>
              <a:ext uri="{FF2B5EF4-FFF2-40B4-BE49-F238E27FC236}">
                <a16:creationId xmlns:a16="http://schemas.microsoft.com/office/drawing/2014/main" id="{A793CCCA-1CC2-454C-B34C-E5847D11906A}"/>
              </a:ext>
            </a:extLst>
          </p:cNvPr>
          <p:cNvSpPr/>
          <p:nvPr/>
        </p:nvSpPr>
        <p:spPr>
          <a:xfrm>
            <a:off x="414310" y="7737072"/>
            <a:ext cx="602937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050" dirty="0">
                <a:latin typeface="Gotham HTF Book" pitchFamily="2" charset="77"/>
                <a:cs typeface="Arial" pitchFamily="34" charset="0"/>
              </a:rPr>
              <a:t>*see </a:t>
            </a:r>
            <a:r>
              <a:rPr lang="en-GB" sz="1050" dirty="0" err="1">
                <a:latin typeface="Gotham HTF Book" pitchFamily="2" charset="77"/>
                <a:cs typeface="Arial" pitchFamily="34" charset="0"/>
              </a:rPr>
              <a:t>eiou.epic.tech</a:t>
            </a:r>
            <a:r>
              <a:rPr lang="en-GB" sz="1050" dirty="0">
                <a:latin typeface="Gotham HTF Book" pitchFamily="2" charset="77"/>
                <a:cs typeface="Arial" pitchFamily="34" charset="0"/>
              </a:rPr>
              <a:t> for full program terms</a:t>
            </a:r>
          </a:p>
        </p:txBody>
      </p:sp>
    </p:spTree>
    <p:extLst>
      <p:ext uri="{BB962C8B-B14F-4D97-AF65-F5344CB8AC3E}">
        <p14:creationId xmlns:p14="http://schemas.microsoft.com/office/powerpoint/2010/main" val="1124126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dvent_Internal-Conference-Template_MASTER_V005 ts">
  <a:themeElements>
    <a:clrScheme name="Custom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048BE"/>
      </a:accent1>
      <a:accent2>
        <a:srgbClr val="D79E4D"/>
      </a:accent2>
      <a:accent3>
        <a:srgbClr val="9B7D28"/>
      </a:accent3>
      <a:accent4>
        <a:srgbClr val="282827"/>
      </a:accent4>
      <a:accent5>
        <a:srgbClr val="BBBBBB"/>
      </a:accent5>
      <a:accent6>
        <a:srgbClr val="E3E3E3"/>
      </a:accent6>
      <a:hlink>
        <a:srgbClr val="D79E4D"/>
      </a:hlink>
      <a:folHlink>
        <a:srgbClr val="D79E4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Aft>
            <a:spcPts val="300"/>
          </a:spcAft>
          <a:defRPr sz="1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wrap="square" rtlCol="0" anchor="t" anchorCtr="0">
        <a:spAutoFit/>
      </a:bodyPr>
      <a:lstStyle>
        <a:defPPr fontAlgn="b">
          <a:spcAft>
            <a:spcPts val="300"/>
          </a:spcAft>
          <a:defRPr sz="14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B7576D6F8EB8245B708F7A17FD81F5F" ma:contentTypeVersion="21" ma:contentTypeDescription="Create a new document." ma:contentTypeScope="" ma:versionID="de168e4dcbc3f581b1ae023475bb759b">
  <xsd:schema xmlns:xsd="http://www.w3.org/2001/XMLSchema" xmlns:xs="http://www.w3.org/2001/XMLSchema" xmlns:p="http://schemas.microsoft.com/office/2006/metadata/properties" xmlns:ns2="e58fabb6-9446-4bf5-a05e-fa4e6ef88448" xmlns:ns3="9f684ec6-0857-4470-8cdd-d47a3c7eb6af" targetNamespace="http://schemas.microsoft.com/office/2006/metadata/properties" ma:root="true" ma:fieldsID="1378702afda969161111c22e1aadef58" ns2:_="" ns3:_="">
    <xsd:import namespace="e58fabb6-9446-4bf5-a05e-fa4e6ef88448"/>
    <xsd:import namespace="9f684ec6-0857-4470-8cdd-d47a3c7eb6af"/>
    <xsd:element name="properties">
      <xsd:complexType>
        <xsd:sequence>
          <xsd:element name="documentManagement">
            <xsd:complexType>
              <xsd:all>
                <xsd:element ref="ns2:Category" minOccurs="0"/>
                <xsd:element ref="ns2:Display_x0020_Order" minOccurs="0"/>
                <xsd:element ref="ns2:ImageDownloadLink" minOccurs="0"/>
                <xsd:element ref="ns2:fullURL" minOccurs="0"/>
                <xsd:element ref="ns2:Meeting_x0020_Type" minOccurs="0"/>
                <xsd:element ref="ns2:Surface_x0020_on_x0020_KC_x0020_Home" minOccurs="0"/>
                <xsd:element ref="ns2:Meeting_x0020_Category" minOccurs="0"/>
                <xsd:element ref="ns2:Show_x0020_as_x0020_Quick_x0020_Link" minOccurs="0"/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8fabb6-9446-4bf5-a05e-fa4e6ef88448" elementFormDefault="qualified">
    <xsd:import namespace="http://schemas.microsoft.com/office/2006/documentManagement/types"/>
    <xsd:import namespace="http://schemas.microsoft.com/office/infopath/2007/PartnerControls"/>
    <xsd:element name="Category" ma:index="2" nillable="true" ma:displayName="Category" ma:format="Dropdown" ma:internalName="Category">
      <xsd:simpleType>
        <xsd:restriction base="dms:Choice">
          <xsd:enumeration value="Advent Fact Sheet"/>
          <xsd:enumeration value="Technology, Media and Telecom"/>
          <xsd:enumeration value="Business and Financial Services"/>
          <xsd:enumeration value="Healthcare"/>
          <xsd:enumeration value="Industrial"/>
          <xsd:enumeration value="Retail, Consumer and Leisure"/>
          <xsd:enumeration value="Advent Overview - NA"/>
          <xsd:enumeration value="Advent Overview - EU"/>
          <xsd:enumeration value="Case Studies - BFS"/>
          <xsd:enumeration value="Case Studies - HLC"/>
          <xsd:enumeration value="Case Studies - IND"/>
          <xsd:enumeration value="Case Studies - RCL"/>
          <xsd:enumeration value="Case Studies - TMT"/>
          <xsd:enumeration value="Placeholder1"/>
          <xsd:enumeration value="Placeholder2"/>
          <xsd:enumeration value="Inv. Prof.- Asia"/>
          <xsd:enumeration value="Inv. Prof. - EU"/>
          <xsd:enumeration value="Inv. Prof.- LatAm"/>
          <xsd:enumeration value="Inv. Prof. - NA"/>
          <xsd:enumeration value="OP - Asia"/>
          <xsd:enumeration value="Operating Partners - EU"/>
          <xsd:enumeration value="Operating Partners - LatAm"/>
          <xsd:enumeration value="Operating Partners - NA"/>
          <xsd:enumeration value="Sector Investment Lists"/>
          <xsd:enumeration value="Advent Logos"/>
          <xsd:enumeration value="Portfolio Company Logos"/>
          <xsd:enumeration value="European Deal Group - 2014"/>
          <xsd:enumeration value="European Deal Group - 2015"/>
          <xsd:enumeration value="European Deal Group - 2016"/>
          <xsd:enumeration value="European Deal Group - 2017"/>
          <xsd:enumeration value="European Deal Group - 2018"/>
          <xsd:enumeration value="Placeholder4"/>
          <xsd:enumeration value="Placeholder5"/>
          <xsd:enumeration value="Placeholder6"/>
          <xsd:enumeration value="Placeholder7"/>
          <xsd:enumeration value="NALACDGM"/>
          <xsd:enumeration value="Placeholder9"/>
          <xsd:enumeration value="Placeholder10"/>
          <xsd:enumeration value="CEO/OP Summits - 2014"/>
          <xsd:enumeration value="CEO/OP Summits - 2016"/>
          <xsd:enumeration value="CEO/OP Summits - 2017"/>
          <xsd:enumeration value="Placeholder14"/>
          <xsd:enumeration value="Placeholder15"/>
          <xsd:enumeration value="Placeholder16"/>
          <xsd:enumeration value="Placeholder17"/>
          <xsd:enumeration value="LPM - 2011"/>
          <xsd:enumeration value="LPM - 2012"/>
          <xsd:enumeration value="LPM - 2013"/>
          <xsd:enumeration value="LPM - 2014"/>
          <xsd:enumeration value="LPM - 2015"/>
          <xsd:enumeration value="LPM - 2016"/>
          <xsd:enumeration value="Placeholder24"/>
          <xsd:enumeration value="Placeholder25"/>
          <xsd:enumeration value="Placeholder26"/>
          <xsd:enumeration value="Placeholder27"/>
          <xsd:enumeration value="WWM - 2011"/>
          <xsd:enumeration value="WWM - 2012"/>
          <xsd:enumeration value="WWM - 2013"/>
          <xsd:enumeration value="WWM - 2014"/>
          <xsd:enumeration value="WWM - 2015"/>
          <xsd:enumeration value="WWM - 2016"/>
          <xsd:enumeration value="WWM - 2017"/>
          <xsd:enumeration value="WWM - 2018"/>
          <xsd:enumeration value="North America Offsites"/>
          <xsd:enumeration value="Latin America Offsites"/>
          <xsd:enumeration value="China Offsites"/>
          <xsd:enumeration value="Employee Color"/>
          <xsd:enumeration value="Employee B&amp;W"/>
          <xsd:enumeration value="Operating Partners"/>
          <xsd:enumeration value="ESG Case Studies"/>
          <xsd:enumeration value="Global Highlights Review"/>
          <xsd:enumeration value="Internal Templates"/>
          <xsd:enumeration value="Operating Partner Newsletters"/>
          <xsd:enumeration value="Press Releases"/>
          <xsd:enumeration value="Stationary"/>
        </xsd:restriction>
      </xsd:simpleType>
    </xsd:element>
    <xsd:element name="Display_x0020_Order" ma:index="3" nillable="true" ma:displayName="Display Order" ma:internalName="Display_x0020_Order">
      <xsd:simpleType>
        <xsd:restriction base="dms:Number"/>
      </xsd:simpleType>
    </xsd:element>
    <xsd:element name="ImageDownloadLink" ma:index="4" nillable="true" ma:displayName="ImageDownloadLink" ma:format="Hyperlink" ma:internalName="ImageDownload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fullURL" ma:index="6" nillable="true" ma:displayName="fullURL" ma:internalName="fullURL">
      <xsd:simpleType>
        <xsd:restriction base="dms:Text">
          <xsd:maxLength value="255"/>
        </xsd:restriction>
      </xsd:simpleType>
    </xsd:element>
    <xsd:element name="Meeting_x0020_Type" ma:index="8" nillable="true" ma:displayName="Meeting Type" ma:format="Dropdown" ma:internalName="Meeting_x0020_Type">
      <xsd:simpleType>
        <xsd:restriction base="dms:Choice">
          <xsd:enumeration value="Deal Group Meeting 2014"/>
          <xsd:enumeration value="Deal Group Meeting September 2015"/>
          <xsd:enumeration value="Deal Group Meeting September 2016"/>
          <xsd:enumeration value="European Strategy Offsite January 2015"/>
          <xsd:enumeration value="European Strategy Offsite January 2016"/>
          <xsd:enumeration value="European Strategy Offsite January 2017"/>
          <xsd:enumeration value="Industrial Away Day March 2016"/>
        </xsd:restriction>
      </xsd:simpleType>
    </xsd:element>
    <xsd:element name="Surface_x0020_on_x0020_KC_x0020_Home" ma:index="9" nillable="true" ma:displayName="Surface on KC Home" ma:default="0" ma:internalName="Surface_x0020_on_x0020_KC_x0020_Home">
      <xsd:simpleType>
        <xsd:restriction base="dms:Boolean"/>
      </xsd:simpleType>
    </xsd:element>
    <xsd:element name="Meeting_x0020_Category" ma:index="10" nillable="true" ma:displayName="Meeting Category" ma:format="Dropdown" ma:internalName="Meeting_x0020_Category">
      <xsd:simpleType>
        <xsd:restriction base="dms:Choice">
          <xsd:enumeration value="Administrative Sessions"/>
          <xsd:enumeration value="Main Sessions"/>
        </xsd:restriction>
      </xsd:simpleType>
    </xsd:element>
    <xsd:element name="Show_x0020_as_x0020_Quick_x0020_Link" ma:index="11" nillable="true" ma:displayName="Show as Quick Link" ma:default="0" ma:internalName="Show_x0020_as_x0020_Quick_x0020_Link">
      <xsd:simpleType>
        <xsd:restriction base="dms:Boolean"/>
      </xsd:simpleType>
    </xsd:element>
    <xsd:element name="MediaServiceMetadata" ma:index="15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20" nillable="true" ma:displayName="MediaServiceAutoTags" ma:internalName="MediaServiceAutoTags" ma:readOnly="true">
      <xsd:simpleType>
        <xsd:restriction base="dms:Text"/>
      </xsd:simpleType>
    </xsd:element>
    <xsd:element name="MediaServiceOCR" ma:index="2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684ec6-0857-4470-8cdd-d47a3c7eb6a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mageDownloadLink xmlns="e58fabb6-9446-4bf5-a05e-fa4e6ef88448">
      <Url xsi:nil="true"/>
      <Description xsi:nil="true"/>
    </ImageDownloadLink>
    <Meeting_x0020_Type xmlns="e58fabb6-9446-4bf5-a05e-fa4e6ef88448" xsi:nil="true"/>
    <Category xmlns="e58fabb6-9446-4bf5-a05e-fa4e6ef88448">Internal Templates</Category>
    <Surface_x0020_on_x0020_KC_x0020_Home xmlns="e58fabb6-9446-4bf5-a05e-fa4e6ef88448">false</Surface_x0020_on_x0020_KC_x0020_Home>
    <Display_x0020_Order xmlns="e58fabb6-9446-4bf5-a05e-fa4e6ef88448" xsi:nil="true"/>
    <Meeting_x0020_Category xmlns="e58fabb6-9446-4bf5-a05e-fa4e6ef88448" xsi:nil="true"/>
    <fullURL xmlns="e58fabb6-9446-4bf5-a05e-fa4e6ef88448" xsi:nil="true"/>
    <Show_x0020_as_x0020_Quick_x0020_Link xmlns="e58fabb6-9446-4bf5-a05e-fa4e6ef88448">false</Show_x0020_as_x0020_Quick_x0020_Link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E9B7BB3-0B5C-4AB0-BF58-BFF16BDDF3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8fabb6-9446-4bf5-a05e-fa4e6ef88448"/>
    <ds:schemaRef ds:uri="9f684ec6-0857-4470-8cdd-d47a3c7eb6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A520744-49F6-48C5-870D-D28D297F5B56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e58fabb6-9446-4bf5-a05e-fa4e6ef88448"/>
    <ds:schemaRef ds:uri="http://purl.org/dc/terms/"/>
    <ds:schemaRef ds:uri="9f684ec6-0857-4470-8cdd-d47a3c7eb6af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B660CEF-FDB7-4107-9D10-142604AF31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37694</TotalTime>
  <Words>147</Words>
  <Application>Microsoft Macintosh PowerPoint</Application>
  <PresentationFormat>Letter Paper (8.5x11 in)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Gotham HTF Black</vt:lpstr>
      <vt:lpstr>Gotham HTF Book</vt:lpstr>
      <vt:lpstr>Advent_Internal-Conference-Template_MASTER_V005 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 Slide Template Master</dc:title>
  <dc:creator>Harris, Andrew</dc:creator>
  <cp:lastModifiedBy>Spencer Lambert</cp:lastModifiedBy>
  <cp:revision>546</cp:revision>
  <dcterms:created xsi:type="dcterms:W3CDTF">2018-04-12T15:48:13Z</dcterms:created>
  <dcterms:modified xsi:type="dcterms:W3CDTF">2021-05-03T19:52:05Z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0x0101007B7576D6F8EB8245B708F7A17FD81F5F</vt:lpwstr>
  </property>
</Properties>
</file>

<file path=docProps/thumbnail.jpeg>
</file>